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notesMasterIdLst>
    <p:notesMasterId r:id="rId15"/>
  </p:notesMasterIdLst>
  <p:sldIdLst>
    <p:sldId id="331" r:id="rId2"/>
    <p:sldId id="334" r:id="rId3"/>
    <p:sldId id="335" r:id="rId4"/>
    <p:sldId id="332" r:id="rId5"/>
    <p:sldId id="328" r:id="rId6"/>
    <p:sldId id="329" r:id="rId7"/>
    <p:sldId id="300" r:id="rId8"/>
    <p:sldId id="336" r:id="rId9"/>
    <p:sldId id="339" r:id="rId10"/>
    <p:sldId id="327" r:id="rId11"/>
    <p:sldId id="338" r:id="rId12"/>
    <p:sldId id="318" r:id="rId13"/>
    <p:sldId id="33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1655">
          <p15:clr>
            <a:srgbClr val="A4A3A4"/>
          </p15:clr>
        </p15:guide>
        <p15:guide id="3" pos="2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3BD"/>
    <a:srgbClr val="0033CC"/>
    <a:srgbClr val="0000FF"/>
    <a:srgbClr val="009242"/>
    <a:srgbClr val="CCFF66"/>
    <a:srgbClr val="718CAD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441BD2-5EEB-4CB9-A4DF-94DE8F02607C}" v="5" dt="2026-09-25T13:50:33.1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8" y="56"/>
      </p:cViewPr>
      <p:guideLst>
        <p:guide orient="horz" pos="1026"/>
        <p:guide pos="1655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herine coquaz" userId="80f0581ac869cd1f" providerId="LiveId" clId="{759E3355-AE2D-4865-9F12-BF1C2483D813}"/>
    <pc:docChg chg="undo custSel addSld delSld modSld">
      <pc:chgData name="catherine coquaz" userId="80f0581ac869cd1f" providerId="LiveId" clId="{759E3355-AE2D-4865-9F12-BF1C2483D813}" dt="2026-09-25T14:04:22.151" v="163" actId="1076"/>
      <pc:docMkLst>
        <pc:docMk/>
      </pc:docMkLst>
      <pc:sldChg chg="modSp mod">
        <pc:chgData name="catherine coquaz" userId="80f0581ac869cd1f" providerId="LiveId" clId="{759E3355-AE2D-4865-9F12-BF1C2483D813}" dt="2026-09-25T13:28:19.171" v="74" actId="20577"/>
        <pc:sldMkLst>
          <pc:docMk/>
          <pc:sldMk cId="0" sldId="329"/>
        </pc:sldMkLst>
        <pc:graphicFrameChg chg="modGraphic">
          <ac:chgData name="catherine coquaz" userId="80f0581ac869cd1f" providerId="LiveId" clId="{759E3355-AE2D-4865-9F12-BF1C2483D813}" dt="2026-09-25T13:28:19.171" v="74" actId="20577"/>
          <ac:graphicFrameMkLst>
            <pc:docMk/>
            <pc:sldMk cId="0" sldId="329"/>
            <ac:graphicFrameMk id="7" creationId="{43CD7C83-E30E-4756-92E9-3176243E018E}"/>
          </ac:graphicFrameMkLst>
        </pc:graphicFrameChg>
      </pc:sldChg>
      <pc:sldChg chg="delSp modSp mod">
        <pc:chgData name="catherine coquaz" userId="80f0581ac869cd1f" providerId="LiveId" clId="{759E3355-AE2D-4865-9F12-BF1C2483D813}" dt="2026-09-25T13:23:39.516" v="43" actId="313"/>
        <pc:sldMkLst>
          <pc:docMk/>
          <pc:sldMk cId="2915944054" sldId="331"/>
        </pc:sldMkLst>
        <pc:spChg chg="mod">
          <ac:chgData name="catherine coquaz" userId="80f0581ac869cd1f" providerId="LiveId" clId="{759E3355-AE2D-4865-9F12-BF1C2483D813}" dt="2026-09-25T13:23:39.516" v="43" actId="313"/>
          <ac:spMkLst>
            <pc:docMk/>
            <pc:sldMk cId="2915944054" sldId="331"/>
            <ac:spMk id="9" creationId="{6114C476-8FBB-7DE8-7F79-E04A90C8AA1D}"/>
          </ac:spMkLst>
        </pc:spChg>
        <pc:picChg chg="del">
          <ac:chgData name="catherine coquaz" userId="80f0581ac869cd1f" providerId="LiveId" clId="{759E3355-AE2D-4865-9F12-BF1C2483D813}" dt="2026-09-25T13:23:04.166" v="17" actId="478"/>
          <ac:picMkLst>
            <pc:docMk/>
            <pc:sldMk cId="2915944054" sldId="331"/>
            <ac:picMk id="6" creationId="{00000000-0000-0000-0000-000000000000}"/>
          </ac:picMkLst>
        </pc:picChg>
      </pc:sldChg>
      <pc:sldChg chg="delSp modSp mod delAnim">
        <pc:chgData name="catherine coquaz" userId="80f0581ac869cd1f" providerId="LiveId" clId="{759E3355-AE2D-4865-9F12-BF1C2483D813}" dt="2026-09-25T13:12:38.058" v="2" actId="1076"/>
        <pc:sldMkLst>
          <pc:docMk/>
          <pc:sldMk cId="2196138346" sldId="334"/>
        </pc:sldMkLst>
        <pc:spChg chg="del">
          <ac:chgData name="catherine coquaz" userId="80f0581ac869cd1f" providerId="LiveId" clId="{759E3355-AE2D-4865-9F12-BF1C2483D813}" dt="2026-09-25T13:12:31.403" v="1" actId="478"/>
          <ac:spMkLst>
            <pc:docMk/>
            <pc:sldMk cId="2196138346" sldId="334"/>
            <ac:spMk id="10" creationId="{51E16A92-87F9-6827-B542-2B0ED2FC6D3F}"/>
          </ac:spMkLst>
        </pc:spChg>
        <pc:spChg chg="mod">
          <ac:chgData name="catherine coquaz" userId="80f0581ac869cd1f" providerId="LiveId" clId="{759E3355-AE2D-4865-9F12-BF1C2483D813}" dt="2026-09-25T13:12:38.058" v="2" actId="1076"/>
          <ac:spMkLst>
            <pc:docMk/>
            <pc:sldMk cId="2196138346" sldId="334"/>
            <ac:spMk id="12" creationId="{048587DC-80B7-2E21-DEB9-8523183CDFC8}"/>
          </ac:spMkLst>
        </pc:spChg>
      </pc:sldChg>
      <pc:sldChg chg="addSp delSp modSp mod addAnim delAnim">
        <pc:chgData name="catherine coquaz" userId="80f0581ac869cd1f" providerId="LiveId" clId="{759E3355-AE2D-4865-9F12-BF1C2483D813}" dt="2026-09-25T13:59:35.202" v="137" actId="21"/>
        <pc:sldMkLst>
          <pc:docMk/>
          <pc:sldMk cId="3861315603" sldId="336"/>
        </pc:sldMkLst>
        <pc:spChg chg="add del mod">
          <ac:chgData name="catherine coquaz" userId="80f0581ac869cd1f" providerId="LiveId" clId="{759E3355-AE2D-4865-9F12-BF1C2483D813}" dt="2026-09-25T13:42:47.422" v="101" actId="478"/>
          <ac:spMkLst>
            <pc:docMk/>
            <pc:sldMk cId="3861315603" sldId="336"/>
            <ac:spMk id="3" creationId="{8A957431-7A12-998F-A89A-B084A20991A6}"/>
          </ac:spMkLst>
        </pc:spChg>
        <pc:graphicFrameChg chg="add del mod">
          <ac:chgData name="catherine coquaz" userId="80f0581ac869cd1f" providerId="LiveId" clId="{759E3355-AE2D-4865-9F12-BF1C2483D813}" dt="2026-09-25T13:42:35.957" v="98" actId="1076"/>
          <ac:graphicFrameMkLst>
            <pc:docMk/>
            <pc:sldMk cId="3861315603" sldId="336"/>
            <ac:graphicFrameMk id="2" creationId="{BE89993E-54B7-75A3-D10E-D0730465887C}"/>
          </ac:graphicFrameMkLst>
        </pc:graphicFrameChg>
        <pc:graphicFrameChg chg="add del mod">
          <ac:chgData name="catherine coquaz" userId="80f0581ac869cd1f" providerId="LiveId" clId="{759E3355-AE2D-4865-9F12-BF1C2483D813}" dt="2026-09-25T13:50:36.489" v="103" actId="478"/>
          <ac:graphicFrameMkLst>
            <pc:docMk/>
            <pc:sldMk cId="3861315603" sldId="336"/>
            <ac:graphicFrameMk id="9" creationId="{6185256F-02CD-BF4E-849B-A4DEB1765FCB}"/>
          </ac:graphicFrameMkLst>
        </pc:graphicFrameChg>
        <pc:picChg chg="add del">
          <ac:chgData name="catherine coquaz" userId="80f0581ac869cd1f" providerId="LiveId" clId="{759E3355-AE2D-4865-9F12-BF1C2483D813}" dt="2026-09-25T13:42:44.454" v="100" actId="478"/>
          <ac:picMkLst>
            <pc:docMk/>
            <pc:sldMk cId="3861315603" sldId="336"/>
            <ac:picMk id="6" creationId="{860C2FA8-70DB-7CB5-A402-EBEDA44BAAEA}"/>
          </ac:picMkLst>
        </pc:picChg>
        <pc:picChg chg="add del mod">
          <ac:chgData name="catherine coquaz" userId="80f0581ac869cd1f" providerId="LiveId" clId="{759E3355-AE2D-4865-9F12-BF1C2483D813}" dt="2026-09-25T13:42:32.419" v="92" actId="22"/>
          <ac:picMkLst>
            <pc:docMk/>
            <pc:sldMk cId="3861315603" sldId="336"/>
            <ac:picMk id="8" creationId="{7AC1C15E-A883-F41D-BE41-11DF097AE8FF}"/>
          </ac:picMkLst>
        </pc:picChg>
        <pc:picChg chg="add del">
          <ac:chgData name="catherine coquaz" userId="80f0581ac869cd1f" providerId="LiveId" clId="{759E3355-AE2D-4865-9F12-BF1C2483D813}" dt="2026-09-25T13:50:43.549" v="105" actId="478"/>
          <ac:picMkLst>
            <pc:docMk/>
            <pc:sldMk cId="3861315603" sldId="336"/>
            <ac:picMk id="11" creationId="{88AFCD12-8B11-D57C-4000-5CB4C898F950}"/>
          </ac:picMkLst>
        </pc:picChg>
        <pc:picChg chg="add del mod">
          <ac:chgData name="catherine coquaz" userId="80f0581ac869cd1f" providerId="LiveId" clId="{759E3355-AE2D-4865-9F12-BF1C2483D813}" dt="2026-09-25T13:54:58.925" v="109" actId="478"/>
          <ac:picMkLst>
            <pc:docMk/>
            <pc:sldMk cId="3861315603" sldId="336"/>
            <ac:picMk id="13" creationId="{C1C20097-F42A-3B2E-4C81-5ED78B164864}"/>
          </ac:picMkLst>
        </pc:picChg>
        <pc:picChg chg="add mod">
          <ac:chgData name="catherine coquaz" userId="80f0581ac869cd1f" providerId="LiveId" clId="{759E3355-AE2D-4865-9F12-BF1C2483D813}" dt="2026-09-25T13:56:46.256" v="112" actId="14100"/>
          <ac:picMkLst>
            <pc:docMk/>
            <pc:sldMk cId="3861315603" sldId="336"/>
            <ac:picMk id="15" creationId="{814E4628-290A-AB0A-AE35-B5396629482A}"/>
          </ac:picMkLst>
        </pc:picChg>
        <pc:picChg chg="add mod">
          <ac:chgData name="catherine coquaz" userId="80f0581ac869cd1f" providerId="LiveId" clId="{759E3355-AE2D-4865-9F12-BF1C2483D813}" dt="2026-09-25T13:57:31.446" v="121" actId="1076"/>
          <ac:picMkLst>
            <pc:docMk/>
            <pc:sldMk cId="3861315603" sldId="336"/>
            <ac:picMk id="17" creationId="{963DF4AE-6CB9-174D-8672-766DEA3FC456}"/>
          </ac:picMkLst>
        </pc:picChg>
        <pc:picChg chg="add mod">
          <ac:chgData name="catherine coquaz" userId="80f0581ac869cd1f" providerId="LiveId" clId="{759E3355-AE2D-4865-9F12-BF1C2483D813}" dt="2026-09-25T13:58:27.731" v="126" actId="1076"/>
          <ac:picMkLst>
            <pc:docMk/>
            <pc:sldMk cId="3861315603" sldId="336"/>
            <ac:picMk id="19" creationId="{FE9D46B9-98A4-7C99-8E95-291B81BE2303}"/>
          </ac:picMkLst>
        </pc:picChg>
        <pc:picChg chg="add del mod">
          <ac:chgData name="catherine coquaz" userId="80f0581ac869cd1f" providerId="LiveId" clId="{759E3355-AE2D-4865-9F12-BF1C2483D813}" dt="2026-09-25T13:59:35.202" v="137" actId="21"/>
          <ac:picMkLst>
            <pc:docMk/>
            <pc:sldMk cId="3861315603" sldId="336"/>
            <ac:picMk id="21" creationId="{66750B09-4D0D-1390-F767-D23A95C7854A}"/>
          </ac:picMkLst>
        </pc:picChg>
      </pc:sldChg>
      <pc:sldChg chg="del">
        <pc:chgData name="catherine coquaz" userId="80f0581ac869cd1f" providerId="LiveId" clId="{759E3355-AE2D-4865-9F12-BF1C2483D813}" dt="2026-09-25T13:28:43.475" v="75" actId="47"/>
        <pc:sldMkLst>
          <pc:docMk/>
          <pc:sldMk cId="713766937" sldId="339"/>
        </pc:sldMkLst>
      </pc:sldChg>
      <pc:sldChg chg="addSp delSp modSp add mod">
        <pc:chgData name="catherine coquaz" userId="80f0581ac869cd1f" providerId="LiveId" clId="{759E3355-AE2D-4865-9F12-BF1C2483D813}" dt="2026-09-25T14:04:22.151" v="163" actId="1076"/>
        <pc:sldMkLst>
          <pc:docMk/>
          <pc:sldMk cId="2637663529" sldId="339"/>
        </pc:sldMkLst>
        <pc:picChg chg="add del mod">
          <ac:chgData name="catherine coquaz" userId="80f0581ac869cd1f" providerId="LiveId" clId="{759E3355-AE2D-4865-9F12-BF1C2483D813}" dt="2026-09-25T13:59:42.607" v="139" actId="478"/>
          <ac:picMkLst>
            <pc:docMk/>
            <pc:sldMk cId="2637663529" sldId="339"/>
            <ac:picMk id="3" creationId="{31C8DA8D-0EA3-E00C-4D9C-103206CACD38}"/>
          </ac:picMkLst>
        </pc:picChg>
        <pc:picChg chg="add mod">
          <ac:chgData name="catherine coquaz" userId="80f0581ac869cd1f" providerId="LiveId" clId="{759E3355-AE2D-4865-9F12-BF1C2483D813}" dt="2026-09-25T13:59:45.313" v="140" actId="1076"/>
          <ac:picMkLst>
            <pc:docMk/>
            <pc:sldMk cId="2637663529" sldId="339"/>
            <ac:picMk id="6" creationId="{93109454-6C84-6AFE-5E20-274EC40AB88B}"/>
          </ac:picMkLst>
        </pc:picChg>
        <pc:picChg chg="add mod">
          <ac:chgData name="catherine coquaz" userId="80f0581ac869cd1f" providerId="LiveId" clId="{759E3355-AE2D-4865-9F12-BF1C2483D813}" dt="2026-09-25T14:01:41.067" v="154" actId="1076"/>
          <ac:picMkLst>
            <pc:docMk/>
            <pc:sldMk cId="2637663529" sldId="339"/>
            <ac:picMk id="9" creationId="{30A8345A-2F8E-9117-A6CC-6D9630011512}"/>
          </ac:picMkLst>
        </pc:picChg>
        <pc:picChg chg="add mod">
          <ac:chgData name="catherine coquaz" userId="80f0581ac869cd1f" providerId="LiveId" clId="{759E3355-AE2D-4865-9F12-BF1C2483D813}" dt="2026-09-25T14:01:43.509" v="155" actId="1076"/>
          <ac:picMkLst>
            <pc:docMk/>
            <pc:sldMk cId="2637663529" sldId="339"/>
            <ac:picMk id="11" creationId="{36E84075-D44C-0C29-50D2-43C6DE4B4292}"/>
          </ac:picMkLst>
        </pc:picChg>
        <pc:picChg chg="add mod modCrop">
          <ac:chgData name="catherine coquaz" userId="80f0581ac869cd1f" providerId="LiveId" clId="{759E3355-AE2D-4865-9F12-BF1C2483D813}" dt="2026-09-25T14:04:22.151" v="163" actId="1076"/>
          <ac:picMkLst>
            <pc:docMk/>
            <pc:sldMk cId="2637663529" sldId="339"/>
            <ac:picMk id="13" creationId="{4CEC0231-F98E-0755-A72C-FB72158AD929}"/>
          </ac:picMkLst>
        </pc:picChg>
        <pc:picChg chg="del">
          <ac:chgData name="catherine coquaz" userId="80f0581ac869cd1f" providerId="LiveId" clId="{759E3355-AE2D-4865-9F12-BF1C2483D813}" dt="2026-09-25T13:58:50.700" v="128" actId="478"/>
          <ac:picMkLst>
            <pc:docMk/>
            <pc:sldMk cId="2637663529" sldId="339"/>
            <ac:picMk id="15" creationId="{0F1A9023-B82E-7230-42F4-AAF487933E20}"/>
          </ac:picMkLst>
        </pc:picChg>
        <pc:picChg chg="del">
          <ac:chgData name="catherine coquaz" userId="80f0581ac869cd1f" providerId="LiveId" clId="{759E3355-AE2D-4865-9F12-BF1C2483D813}" dt="2026-09-25T13:58:51.458" v="129" actId="478"/>
          <ac:picMkLst>
            <pc:docMk/>
            <pc:sldMk cId="2637663529" sldId="339"/>
            <ac:picMk id="17" creationId="{C4BC2778-DF43-881A-C47F-DB04BD55A638}"/>
          </ac:picMkLst>
        </pc:picChg>
        <pc:picChg chg="del">
          <ac:chgData name="catherine coquaz" userId="80f0581ac869cd1f" providerId="LiveId" clId="{759E3355-AE2D-4865-9F12-BF1C2483D813}" dt="2026-09-25T13:58:53.501" v="130" actId="478"/>
          <ac:picMkLst>
            <pc:docMk/>
            <pc:sldMk cId="2637663529" sldId="339"/>
            <ac:picMk id="19" creationId="{D6FAFF57-78D6-D47D-09E1-450D1139753F}"/>
          </ac:picMkLst>
        </pc:pic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Classeur1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Feuil1!$E$8:$E$13</cx:f>
        <cx:lvl ptCount="6">
          <cx:pt idx="0">Anglais </cx:pt>
          <cx:pt idx="1">EPS</cx:pt>
          <cx:pt idx="2">Maths </cx:pt>
          <cx:pt idx="3">Philo-Lettres</cx:pt>
          <cx:pt idx="4">Sciences de l’Ingénieur </cx:pt>
          <cx:pt idx="5">Sciences physiques</cx:pt>
        </cx:lvl>
      </cx:strDim>
      <cx:numDim type="size">
        <cx:f>Feuil1!$F$8:$F$13</cx:f>
        <cx:lvl ptCount="6" formatCode="Standard">
          <cx:pt idx="0">3</cx:pt>
          <cx:pt idx="1">2</cx:pt>
          <cx:pt idx="2">10</cx:pt>
          <cx:pt idx="3">3</cx:pt>
          <cx:pt idx="4">7</cx:pt>
          <cx:pt idx="5">10</cx:pt>
        </cx:lvl>
      </cx:numDim>
    </cx:data>
    <cx:data id="1">
      <cx:strDim type="cat">
        <cx:f>Feuil1!$E$8:$E$13</cx:f>
        <cx:lvl ptCount="6">
          <cx:pt idx="0">Anglais </cx:pt>
          <cx:pt idx="1">EPS</cx:pt>
          <cx:pt idx="2">Maths </cx:pt>
          <cx:pt idx="3">Philo-Lettres</cx:pt>
          <cx:pt idx="4">Sciences de l’Ingénieur </cx:pt>
          <cx:pt idx="5">Sciences physiques</cx:pt>
        </cx:lvl>
      </cx:strDim>
      <cx:numDim type="size">
        <cx:f>Feuil1!$G$8:$G$13</cx:f>
        <cx:lvl ptCount="6" formatCode="Standard">
          <cx:pt idx="0">2</cx:pt>
          <cx:pt idx="2">3</cx:pt>
          <cx:pt idx="3">2</cx:pt>
          <cx:pt idx="4">4</cx:pt>
          <cx:pt idx="5">3</cx:pt>
        </cx:lvl>
      </cx:numDim>
    </cx:data>
  </cx:chartData>
  <cx:chart>
    <cx:plotArea>
      <cx:plotAreaRegion>
        <cx:plotSurface>
          <cx:spPr>
            <a:noFill/>
          </cx:spPr>
        </cx:plotSurface>
        <cx:series layoutId="sunburst" uniqueId="{DCBBC843-701D-4FBB-BDF3-11D585DC5763}" formatIdx="0">
          <cx:tx>
            <cx:txData>
              <cx:f>Feuil1!$F$7</cx:f>
              <cx:v>Heures</cx:v>
            </cx:txData>
          </cx:tx>
          <cx:dataLabels pos="ctr">
            <cx:txPr>
              <a:bodyPr spcFirstLastPara="1" vertOverflow="ellipsis" horzOverflow="overflow" wrap="square" lIns="38100" tIns="19050" rIns="38100" bIns="19050" anchor="ctr" anchorCtr="1">
                <a:spAutoFit/>
              </a:bodyPr>
              <a:lstStyle/>
              <a:p>
                <a:pPr algn="ctr" rtl="0">
                  <a:defRPr sz="1100" b="1">
                    <a:solidFill>
                      <a:schemeClr val="bg1"/>
                    </a:solidFill>
                  </a:defRPr>
                </a:pPr>
                <a:endParaRPr lang="fr-FR" sz="1100" b="1" i="0" u="none" strike="noStrike" baseline="0">
                  <a:solidFill>
                    <a:schemeClr val="bg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 idx="2">
              <cx:txPr>
                <a:bodyPr spcFirstLastPara="1" vertOverflow="ellipsis" horzOverflow="overflow" wrap="square" lIns="38100" tIns="19050" rIns="38100" bIns="19050" anchor="ctr" anchorCtr="1">
                  <a:spAutoFit/>
                </a:bodyPr>
                <a:lstStyle/>
                <a:p>
                  <a:pPr algn="ctr" rtl="0">
                    <a:defRPr/>
                  </a:pPr>
                  <a:r>
                    <a:rPr lang="fr-FR" sz="900" b="1" i="0" u="none" strike="noStrike" baseline="0">
                      <a:solidFill>
                        <a:schemeClr val="bg1"/>
                      </a:solidFill>
                      <a:latin typeface="Calibri" panose="020F0502020204030204"/>
                    </a:rPr>
                    <a:t>Maths </a:t>
                  </a:r>
                </a:p>
              </cx:txPr>
              <cx:visibility seriesName="0" categoryName="1" value="0"/>
            </cx:dataLabel>
          </cx:dataLabels>
          <cx:dataId val="0"/>
        </cx:series>
        <cx:series layoutId="sunburst" hidden="1" uniqueId="{624349FF-B46A-4408-A2B6-79A55B3B7919}" formatIdx="1">
          <cx:tx>
            <cx:txData>
              <cx:f>Feuil1!$G$7</cx:f>
              <cx:v>Coeff</cx:v>
            </cx:txData>
          </cx:tx>
          <cx:dataLabels pos="ctr">
            <cx:txPr>
              <a:bodyPr vertOverflow="overflow" horzOverflow="overflow" wrap="square" lIns="0" tIns="0" rIns="0" bIns="0"/>
              <a:lstStyle/>
              <a:p>
                <a:pPr algn="ctr" rtl="0">
                  <a:defRPr sz="900" b="0" i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>
                  <a:solidFill>
                    <a:schemeClr val="bg1"/>
                  </a:solidFill>
                </a:endParaRPr>
              </a:p>
            </cx:txPr>
            <cx:visibility seriesName="0" categoryName="1" value="0"/>
          </cx:dataLabels>
          <cx:dataId val="1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4T15:04:28.764"/>
    </inkml:context>
    <inkml:brush xml:id="br0">
      <inkml:brushProperty name="width" value="0.09086" units="cm"/>
      <inkml:brushProperty name="height" value="0.09086" units="cm"/>
      <inkml:brushProperty name="color" value="#FF0000"/>
    </inkml:brush>
  </inkml:definitions>
  <inkml:trace contextRef="#ctx0" brushRef="#br0">22167 1896 7666,'-35'22'0,"1"-3"0,5-3-1328,5-4 1328,6-5 0,12-3 0,2-8 0,8-3 0,2-4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772EC-9E62-4BA0-85A8-5A695F28B91B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CF764-CAE5-4C3D-A782-B0BE4D7D50D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34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DCF764-CAE5-4C3D-A782-B0BE4D7D50D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6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DCF764-CAE5-4C3D-A782-B0BE4D7D50D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7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DCF764-CAE5-4C3D-A782-B0BE4D7D50D9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48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BB4894-3843-4447-8A98-1B6D3BB84CE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  <p:sp>
        <p:nvSpPr>
          <p:cNvPr id="37892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AB3881E-25F1-4628-A4D3-B8B56CDFCF1D}" type="slidenum">
              <a:rPr lang="fr-FR" sz="1200">
                <a:latin typeface="+mn-lt"/>
                <a:cs typeface="+mn-cs"/>
              </a:rPr>
              <a:pPr algn="r">
                <a:defRPr/>
              </a:pPr>
              <a:t>12</a:t>
            </a:fld>
            <a:endParaRPr lang="fr-FR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42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ATS Grenoble – C.Coquaz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3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025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019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143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1515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00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ATS Grenoble – C.Coquaz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767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47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58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2264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8418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8099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74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4365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38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569371"/>
          </a:xfrm>
        </p:spPr>
        <p:txBody>
          <a:bodyPr/>
          <a:lstStyle>
            <a:lvl1pPr>
              <a:buFont typeface="Wingdings" pitchFamily="2" charset="2"/>
              <a:buChar char="§"/>
              <a:defRPr sz="1800" baseline="0">
                <a:latin typeface="Arial" pitchFamily="34" charset="0"/>
              </a:defRPr>
            </a:lvl1pPr>
            <a:lvl2pPr>
              <a:buFont typeface="Arial" pitchFamily="34" charset="0"/>
              <a:buChar char="•"/>
              <a:defRPr sz="1600" baseline="0">
                <a:latin typeface="Arial" pitchFamily="34" charset="0"/>
              </a:defRPr>
            </a:lvl2pPr>
            <a:lvl3pPr>
              <a:buFont typeface="Arial" pitchFamily="34" charset="0"/>
              <a:buChar char="-"/>
              <a:defRPr sz="1600" baseline="0">
                <a:latin typeface="Arial" pitchFamily="34" charset="0"/>
              </a:defRPr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/>
              <a:t>ATS Grenoble – </a:t>
            </a:r>
            <a:r>
              <a:rPr lang="fr-FR" err="1"/>
              <a:t>C.Coquaz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Cliquez pour modifier le style du titre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3F296-4A20-4C6C-8B07-B3DF0A26B409}" type="datetimeFigureOut">
              <a:rPr lang="fr-FR" smtClean="0"/>
              <a:pPr/>
              <a:t>25/09/2026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C47EF3-12E3-4630-8A43-47D2375AFDD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76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6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cre 1">
                <a:extLst>
                  <a:ext uri="{FF2B5EF4-FFF2-40B4-BE49-F238E27FC236}">
                    <a16:creationId xmlns:a16="http://schemas.microsoft.com/office/drawing/2014/main" id="{79FAE37D-958C-134C-D4A9-0E514A8E7DF3}"/>
                  </a:ext>
                </a:extLst>
              </p14:cNvPr>
              <p14:cNvContentPartPr/>
              <p14:nvPr/>
            </p14:nvContentPartPr>
            <p14:xfrm>
              <a:off x="7926120" y="682560"/>
              <a:ext cx="54360" cy="29160"/>
            </p14:xfrm>
          </p:contentPart>
        </mc:Choice>
        <mc:Fallback xmlns="">
          <p:pic>
            <p:nvPicPr>
              <p:cNvPr id="2" name="Encre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79FAE37D-958C-134C-D4A9-0E514A8E7DF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909920" y="666360"/>
                <a:ext cx="86760" cy="6156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6114C476-8FBB-7DE8-7F79-E04A90C8AA1D}"/>
              </a:ext>
            </a:extLst>
          </p:cNvPr>
          <p:cNvSpPr txBox="1"/>
          <p:nvPr/>
        </p:nvSpPr>
        <p:spPr>
          <a:xfrm>
            <a:off x="509665" y="722346"/>
            <a:ext cx="61815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Présentation</a:t>
            </a:r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</a:rPr>
              <a:t> CPGE </a:t>
            </a:r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ATS Ingénierie Industrielle</a:t>
            </a:r>
            <a:endParaRPr lang="fr-FR" sz="3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BEE0BE-90D4-17FD-B783-B03338A73D5B}"/>
              </a:ext>
            </a:extLst>
          </p:cNvPr>
          <p:cNvGrpSpPr/>
          <p:nvPr/>
        </p:nvGrpSpPr>
        <p:grpSpPr>
          <a:xfrm>
            <a:off x="629450" y="3429000"/>
            <a:ext cx="2723641" cy="2020688"/>
            <a:chOff x="990483" y="3787965"/>
            <a:chExt cx="2723641" cy="2020688"/>
          </a:xfrm>
        </p:grpSpPr>
        <p:pic>
          <p:nvPicPr>
            <p:cNvPr id="7" name="Espace réservé du contenu 4">
              <a:extLst>
                <a:ext uri="{FF2B5EF4-FFF2-40B4-BE49-F238E27FC236}">
                  <a16:creationId xmlns:a16="http://schemas.microsoft.com/office/drawing/2014/main" id="{4FE119FD-F526-A020-97AD-3E152C570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60" t="16721" r="55567" b="42535"/>
            <a:stretch/>
          </p:blipFill>
          <p:spPr>
            <a:xfrm rot="20501218">
              <a:off x="990483" y="3787965"/>
              <a:ext cx="2427818" cy="1516196"/>
            </a:xfrm>
            <a:prstGeom prst="rect">
              <a:avLst/>
            </a:prstGeom>
            <a:effectLst>
              <a:softEdge rad="50800"/>
            </a:effectLst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5244DAE0-6082-09B4-206E-16D828A14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0527471">
              <a:off x="1297307" y="5173577"/>
              <a:ext cx="2416817" cy="635076"/>
            </a:xfrm>
            <a:prstGeom prst="rect">
              <a:avLst/>
            </a:prstGeom>
            <a:effectLst>
              <a:softEdge rad="50800"/>
            </a:effectLst>
          </p:spPr>
        </p:pic>
      </p:grpSp>
    </p:spTree>
    <p:extLst>
      <p:ext uri="{BB962C8B-B14F-4D97-AF65-F5344CB8AC3E}">
        <p14:creationId xmlns:p14="http://schemas.microsoft.com/office/powerpoint/2010/main" val="291594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785FEBF4-70E2-ABD7-BE27-1FB4A7322B37}"/>
              </a:ext>
            </a:extLst>
          </p:cNvPr>
          <p:cNvSpPr txBox="1"/>
          <p:nvPr/>
        </p:nvSpPr>
        <p:spPr>
          <a:xfrm>
            <a:off x="483433" y="397237"/>
            <a:ext cx="426844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tx2"/>
                </a:solidFill>
              </a:rPr>
              <a:t>Poursuite d’études réservée et adaptée aux titulaires de BTS </a:t>
            </a:r>
            <a:r>
              <a:rPr lang="fr-FR" sz="2800" dirty="0">
                <a:solidFill>
                  <a:schemeClr val="tx2"/>
                </a:solidFill>
              </a:rPr>
              <a:t>ou de BUT2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8587DC-80B7-2E21-DEB9-8523183CDFC8}"/>
              </a:ext>
            </a:extLst>
          </p:cNvPr>
          <p:cNvSpPr txBox="1"/>
          <p:nvPr/>
        </p:nvSpPr>
        <p:spPr>
          <a:xfrm>
            <a:off x="5082995" y="2132351"/>
            <a:ext cx="4598232" cy="122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7200" b="1" kern="100" dirty="0">
                <a:ln w="6731" cap="flat" cmpd="sng" algn="ctr">
                  <a:solidFill>
                    <a:schemeClr val="accent2">
                      <a:lumMod val="75000"/>
                    </a:schemeClr>
                  </a:solidFill>
                  <a:prstDash val="solid"/>
                  <a:round/>
                </a:ln>
                <a:solidFill>
                  <a:schemeClr val="tx2"/>
                </a:solidFill>
                <a:effectLst>
                  <a:outerShdw dist="38100" dir="2700000" algn="bl">
                    <a:schemeClr val="accent5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ATS</a:t>
            </a:r>
            <a:endParaRPr lang="fr-FR" sz="7200" kern="100" dirty="0">
              <a:ln w="6731" cap="flat" cmpd="sng" algn="ctr">
                <a:solidFill>
                  <a:schemeClr val="accent2">
                    <a:lumMod val="75000"/>
                  </a:schemeClr>
                </a:solidFill>
                <a:prstDash val="solid"/>
                <a:round/>
              </a:ln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730269-9A1E-D968-8A75-984D376C8876}"/>
              </a:ext>
            </a:extLst>
          </p:cNvPr>
          <p:cNvSpPr txBox="1"/>
          <p:nvPr/>
        </p:nvSpPr>
        <p:spPr>
          <a:xfrm>
            <a:off x="1131755" y="2773179"/>
            <a:ext cx="276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chemeClr val="accent3"/>
                </a:solidFill>
              </a:rPr>
              <a:t>Techniques ou scientifiques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19FCA0C-F029-33D2-C029-97D42140E042}"/>
              </a:ext>
            </a:extLst>
          </p:cNvPr>
          <p:cNvSpPr txBox="1"/>
          <p:nvPr/>
        </p:nvSpPr>
        <p:spPr>
          <a:xfrm>
            <a:off x="742014" y="4725649"/>
            <a:ext cx="6859891" cy="52322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À quel profil d’étudiants.es correspond-elle ?</a:t>
            </a:r>
          </a:p>
        </p:txBody>
      </p:sp>
    </p:spTree>
    <p:extLst>
      <p:ext uri="{BB962C8B-B14F-4D97-AF65-F5344CB8AC3E}">
        <p14:creationId xmlns:p14="http://schemas.microsoft.com/office/powerpoint/2010/main" val="219613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C5D6F91-0DD3-811F-8C22-4704901A0E0B}"/>
              </a:ext>
            </a:extLst>
          </p:cNvPr>
          <p:cNvSpPr txBox="1"/>
          <p:nvPr/>
        </p:nvSpPr>
        <p:spPr>
          <a:xfrm>
            <a:off x="799837" y="4500238"/>
            <a:ext cx="6262138" cy="138499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2800" b="1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 prépa ATS est là pour les aider ! C’est un véritable tremplin vers les écoles d’ingénieur.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1E1068-9234-14CD-2AD2-96D0BDF67746}"/>
              </a:ext>
            </a:extLst>
          </p:cNvPr>
          <p:cNvSpPr txBox="1"/>
          <p:nvPr/>
        </p:nvSpPr>
        <p:spPr>
          <a:xfrm>
            <a:off x="517539" y="1293631"/>
            <a:ext cx="6208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</a:rPr>
              <a:t> Aux élèves de vos classes qui ont la motivation de poursuivre leurs études et qui veulent 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4E918E8-B030-AB00-4C37-D06CA7A93890}"/>
              </a:ext>
            </a:extLst>
          </p:cNvPr>
          <p:cNvSpPr txBox="1"/>
          <p:nvPr/>
        </p:nvSpPr>
        <p:spPr>
          <a:xfrm>
            <a:off x="1253968" y="2196111"/>
            <a:ext cx="4726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/>
                </a:solidFill>
              </a:rPr>
              <a:t>Renforcer leur niveau scientifique et littéraire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03D50A-CBB7-ECD2-0877-8D9E6515AEE3}"/>
              </a:ext>
            </a:extLst>
          </p:cNvPr>
          <p:cNvSpPr txBox="1"/>
          <p:nvPr/>
        </p:nvSpPr>
        <p:spPr>
          <a:xfrm>
            <a:off x="134460" y="518942"/>
            <a:ext cx="6859891" cy="52322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À quel profil d’étudiants.es correspond-elle 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B4B419-9BF2-23CB-F6A1-A2DE56C3D560}"/>
              </a:ext>
            </a:extLst>
          </p:cNvPr>
          <p:cNvSpPr txBox="1"/>
          <p:nvPr/>
        </p:nvSpPr>
        <p:spPr>
          <a:xfrm>
            <a:off x="1318921" y="2890974"/>
            <a:ext cx="64749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/>
                </a:solidFill>
              </a:rPr>
              <a:t>Intégrer une école d’ingénieur dans les meilleures conditions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747AB0-AD18-FA58-58B2-E1524AFF54D2}"/>
              </a:ext>
            </a:extLst>
          </p:cNvPr>
          <p:cNvSpPr txBox="1"/>
          <p:nvPr/>
        </p:nvSpPr>
        <p:spPr>
          <a:xfrm>
            <a:off x="1345732" y="3585837"/>
            <a:ext cx="4605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/>
                </a:solidFill>
              </a:rPr>
              <a:t>Changer de spécialité</a:t>
            </a:r>
          </a:p>
        </p:txBody>
      </p:sp>
    </p:spTree>
    <p:extLst>
      <p:ext uri="{BB962C8B-B14F-4D97-AF65-F5344CB8AC3E}">
        <p14:creationId xmlns:p14="http://schemas.microsoft.com/office/powerpoint/2010/main" val="18838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B6EF993-C87A-7C81-547F-94DF9299B067}"/>
              </a:ext>
            </a:extLst>
          </p:cNvPr>
          <p:cNvSpPr txBox="1"/>
          <p:nvPr/>
        </p:nvSpPr>
        <p:spPr>
          <a:xfrm>
            <a:off x="392665" y="533713"/>
            <a:ext cx="6120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Que leur apportera l’ATS ?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078276D-3ACE-08E0-1BF8-3CF1D97AE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10" y="4144144"/>
            <a:ext cx="4695901" cy="523220"/>
          </a:xfrm>
          <a:noFill/>
        </p:spPr>
        <p:txBody>
          <a:bodyPr wrap="square">
            <a:spAutoFit/>
          </a:bodyPr>
          <a:lstStyle/>
          <a:p>
            <a:pPr marL="0" lvl="4" indent="0" algn="ctr">
              <a:spcAft>
                <a:spcPts val="400"/>
              </a:spcAft>
              <a:buClr>
                <a:schemeClr val="tx1"/>
              </a:buClr>
              <a:buNone/>
            </a:pPr>
            <a:r>
              <a:rPr lang="fr-FR" sz="1400" i="1" dirty="0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Arial" pitchFamily="34" charset="0"/>
              </a:rPr>
              <a:t>	Les écoles du concours ATS ne tiennent pas compte de la spécialité d’origine.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B21B16-773C-0BD4-227B-13C6558699A8}"/>
              </a:ext>
            </a:extLst>
          </p:cNvPr>
          <p:cNvSpPr txBox="1"/>
          <p:nvPr/>
        </p:nvSpPr>
        <p:spPr>
          <a:xfrm>
            <a:off x="563301" y="1281395"/>
            <a:ext cx="6983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Font typeface="Arial" panose="020B0604020202020204" pitchFamily="34" charset="0"/>
              <a:buChar char="•"/>
            </a:lvl1pPr>
          </a:lstStyle>
          <a:p>
            <a:pPr marL="358775" lvl="4" indent="-285750">
              <a:buFont typeface="Wingdings" panose="05000000000000000000" pitchFamily="2" charset="2"/>
              <a:buChar char="ü"/>
            </a:pPr>
            <a:r>
              <a:rPr lang="fr-FR" dirty="0"/>
              <a:t>Ils ou elles profiteront de ce tremplin pour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acquérir de solides connaissances scientifiques et des méthodes de travail </a:t>
            </a:r>
            <a:r>
              <a:rPr lang="fr-FR" dirty="0"/>
              <a:t>s’accordant avec les exigences des écoles d’ingénieur;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21A088-62E1-1BAE-CF8B-6ACCF92423CC}"/>
              </a:ext>
            </a:extLst>
          </p:cNvPr>
          <p:cNvSpPr txBox="1"/>
          <p:nvPr/>
        </p:nvSpPr>
        <p:spPr>
          <a:xfrm>
            <a:off x="443697" y="2627020"/>
            <a:ext cx="6894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lvl="4" indent="-285750" fontAlgn="auto"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lang="fr-FR" dirty="0"/>
              <a:t>Ils ou elles pourront intégrer une école d’ingénieur, non accessible sans l’ATS;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DDAC4B-15FE-9938-B5B4-CD476433EFC3}"/>
              </a:ext>
            </a:extLst>
          </p:cNvPr>
          <p:cNvSpPr txBox="1"/>
          <p:nvPr/>
        </p:nvSpPr>
        <p:spPr>
          <a:xfrm>
            <a:off x="392665" y="3216304"/>
            <a:ext cx="45990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5pPr marL="0" lvl="4" indent="0" algn="ctr" fontAlgn="auto">
              <a:spcAft>
                <a:spcPts val="400"/>
              </a:spcAft>
              <a:buClr>
                <a:schemeClr val="tx1"/>
              </a:buClr>
              <a:buNone/>
              <a:defRPr sz="1400" i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Arial" pitchFamily="34" charset="0"/>
              </a:defRPr>
            </a:lvl5pPr>
          </a:lstStyle>
          <a:p>
            <a:pPr lvl="4"/>
            <a:r>
              <a:rPr lang="fr-FR" dirty="0"/>
              <a:t>Chaque année, près de 90 % de réussite.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150BE6F-9E26-50E2-1638-D57E42541219}"/>
              </a:ext>
            </a:extLst>
          </p:cNvPr>
          <p:cNvSpPr txBox="1"/>
          <p:nvPr/>
        </p:nvSpPr>
        <p:spPr>
          <a:xfrm>
            <a:off x="1076446" y="2177375"/>
            <a:ext cx="6096000" cy="789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5pPr marL="0" lvl="4" indent="0" algn="ctr" fontAlgn="auto">
              <a:spcAft>
                <a:spcPts val="400"/>
              </a:spcAft>
              <a:buClr>
                <a:schemeClr val="tx1"/>
              </a:buClr>
              <a:buNone/>
              <a:defRPr i="1">
                <a:solidFill>
                  <a:schemeClr val="accent1"/>
                </a:solidFill>
                <a:latin typeface="+mj-lt"/>
                <a:ea typeface="Verdana" panose="020B0604030504040204" pitchFamily="34" charset="0"/>
                <a:cs typeface="Arial" pitchFamily="34" charset="0"/>
              </a:defRPr>
            </a:lvl5pPr>
          </a:lstStyle>
          <a:p>
            <a:pPr lvl="4"/>
            <a:r>
              <a:rPr lang="fr-FR" sz="1400" dirty="0"/>
              <a:t>Les témoignages d’anciens élèves attestent que l’ATS leur a permis de réussir plus facilement que les étudiants venant directement d’un bac + 2.</a:t>
            </a:r>
          </a:p>
          <a:p>
            <a:pPr lvl="4"/>
            <a:endParaRPr lang="fr-FR" sz="1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F4F9263-D7E7-2167-EB7A-EDB48A4BEB2E}"/>
              </a:ext>
            </a:extLst>
          </p:cNvPr>
          <p:cNvSpPr txBox="1"/>
          <p:nvPr/>
        </p:nvSpPr>
        <p:spPr>
          <a:xfrm>
            <a:off x="493853" y="3774812"/>
            <a:ext cx="45990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5pPr marL="358775" lvl="4" indent="-285750" fontAlgn="auto">
              <a:spcAft>
                <a:spcPts val="400"/>
              </a:spcAft>
              <a:buClr>
                <a:schemeClr val="tx1"/>
              </a:buClr>
              <a:buFont typeface="Wingdings" panose="05000000000000000000" pitchFamily="2" charset="2"/>
              <a:buChar char="ü"/>
            </a:lvl5pPr>
          </a:lstStyle>
          <a:p>
            <a:pPr lvl="4"/>
            <a:r>
              <a:rPr lang="fr-FR" dirty="0"/>
              <a:t>Ils ou elles pourront changer de spécialité.</a:t>
            </a:r>
          </a:p>
        </p:txBody>
      </p:sp>
    </p:spTree>
    <p:extLst>
      <p:ext uri="{BB962C8B-B14F-4D97-AF65-F5344CB8AC3E}">
        <p14:creationId xmlns:p14="http://schemas.microsoft.com/office/powerpoint/2010/main" val="175701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" grpId="0"/>
      <p:bldP spid="5" grpId="0"/>
      <p:bldP spid="9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2411" y="529713"/>
            <a:ext cx="8229600" cy="5262979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L’objectif : intégrer une école d’ingénieur…</a:t>
            </a: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Plus de 100 écoles d’ingénieur accessibles</a:t>
            </a: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853582"/>
              </p:ext>
            </p:extLst>
          </p:nvPr>
        </p:nvGraphicFramePr>
        <p:xfrm>
          <a:off x="346566" y="1602063"/>
          <a:ext cx="6912768" cy="293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8712">
                <a:tc gridSpan="2">
                  <a:txBody>
                    <a:bodyPr/>
                    <a:lstStyle/>
                    <a:p>
                      <a:pPr algn="ctr"/>
                      <a:r>
                        <a:rPr lang="fr-FR" sz="2800" b="1" spc="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Spécialités</a:t>
                      </a:r>
                      <a:endParaRPr lang="fr-FR" sz="2800" b="1" spc="60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Écoles généralistes</a:t>
                      </a:r>
                    </a:p>
                  </a:txBody>
                  <a:tcPr marT="72000" marB="72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Électronique, électrotechnique</a:t>
                      </a:r>
                    </a:p>
                  </a:txBody>
                  <a:tcPr marT="72000" marB="72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Mécanique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Génie civil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320">
                <a:tc>
                  <a:txBody>
                    <a:bodyPr/>
                    <a:lstStyle/>
                    <a:p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Productique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Physique, optique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320">
                <a:tc>
                  <a:txBody>
                    <a:bodyPr/>
                    <a:lstStyle/>
                    <a:p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Informatique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Génie thermique, matériaux</a:t>
                      </a:r>
                    </a:p>
                  </a:txBody>
                  <a:tcPr marT="72000" marB="72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20">
                <a:tc>
                  <a:txBody>
                    <a:bodyPr/>
                    <a:lstStyle/>
                    <a:p>
                      <a:r>
                        <a:rPr lang="fr-FR" sz="1800" b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Télécommunications</a:t>
                      </a:r>
                      <a:endParaRPr lang="fr-FR" b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T="72000" marB="72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Chimie, plasturgie, textile</a:t>
                      </a:r>
                    </a:p>
                  </a:txBody>
                  <a:tcPr marT="72000" marB="72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4838" y="466585"/>
            <a:ext cx="6163339" cy="954107"/>
          </a:xfr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Deux voies d’accès aux écoles d’ingénieur à l’issue d’une ATS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1740" y="1663794"/>
            <a:ext cx="7799784" cy="4013732"/>
          </a:xfrm>
        </p:spPr>
        <p:txBody>
          <a:bodyPr>
            <a:normAutofit fontScale="25000" lnSpcReduction="20000"/>
          </a:bodyPr>
          <a:lstStyle/>
          <a:p>
            <a:r>
              <a:rPr lang="fr-FR" sz="6400" b="1" dirty="0">
                <a:solidFill>
                  <a:schemeClr val="tx2"/>
                </a:solidFill>
                <a:ea typeface="Verdana" panose="020B0604030504040204" pitchFamily="34" charset="0"/>
              </a:rPr>
              <a:t>Sur CONCOURS ATS</a:t>
            </a: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sz="4800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fr-FR" sz="5600" b="1" dirty="0">
                <a:solidFill>
                  <a:schemeClr val="tx2"/>
                </a:solidFill>
                <a:ea typeface="Verdana" panose="020B0604030504040204" pitchFamily="34" charset="0"/>
              </a:rPr>
              <a:t>Sur DOSSIER (autant de possibilités)</a:t>
            </a:r>
          </a:p>
          <a:p>
            <a:endParaRPr lang="fr-FR" dirty="0">
              <a:solidFill>
                <a:srgbClr val="7030A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eaLnBrk="0" hangingPunct="0">
              <a:buNone/>
            </a:pPr>
            <a:r>
              <a:rPr lang="fr-FR" sz="5600" i="1" dirty="0">
                <a:solidFill>
                  <a:schemeClr val="accent1"/>
                </a:solidFill>
                <a:ea typeface="Verdana" panose="020B0604030504040204" pitchFamily="34" charset="0"/>
              </a:rPr>
              <a:t>Sur les 4 dernières années, en moyenne :</a:t>
            </a:r>
          </a:p>
          <a:p>
            <a:pPr algn="ctr" eaLnBrk="0" hangingPunct="0">
              <a:buNone/>
            </a:pPr>
            <a:r>
              <a:rPr lang="fr-FR" sz="5600" b="1" i="1" dirty="0">
                <a:solidFill>
                  <a:schemeClr val="accent1"/>
                </a:solidFill>
                <a:ea typeface="Verdana" panose="020B0604030504040204" pitchFamily="34" charset="0"/>
              </a:rPr>
              <a:t>40 % par concours</a:t>
            </a:r>
            <a:endParaRPr lang="fr-FR" sz="5600" i="1" dirty="0">
              <a:solidFill>
                <a:schemeClr val="accent1"/>
              </a:solidFill>
              <a:ea typeface="Verdana" panose="020B0604030504040204" pitchFamily="34" charset="0"/>
            </a:endParaRPr>
          </a:p>
          <a:p>
            <a:pPr lvl="1" algn="ctr" eaLnBrk="0" hangingPunct="0">
              <a:buNone/>
            </a:pPr>
            <a:r>
              <a:rPr lang="fr-FR" sz="5600" b="1" i="1" dirty="0">
                <a:solidFill>
                  <a:schemeClr val="accent1"/>
                </a:solidFill>
                <a:ea typeface="Verdana" panose="020B0604030504040204" pitchFamily="34" charset="0"/>
              </a:rPr>
              <a:t>60 % entrées sur dossier</a:t>
            </a:r>
          </a:p>
          <a:p>
            <a:pPr lvl="1" algn="ctr" eaLnBrk="0" hangingPunct="0">
              <a:buNone/>
            </a:pPr>
            <a:endParaRPr lang="fr-FR" b="1" i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fr-FR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042" y="3691604"/>
            <a:ext cx="936104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 w="31550" cmpd="sng">
                  <a:noFill/>
                  <a:prstDash val="solid"/>
                </a:ln>
                <a:solidFill>
                  <a:schemeClr val="accent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+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3CD7C83-E30E-4756-92E9-3176243E01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835560"/>
              </p:ext>
            </p:extLst>
          </p:nvPr>
        </p:nvGraphicFramePr>
        <p:xfrm>
          <a:off x="1690552" y="2064780"/>
          <a:ext cx="5328592" cy="279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2320">
                <a:tc>
                  <a:txBody>
                    <a:bodyPr/>
                    <a:lstStyle/>
                    <a:p>
                      <a:pPr algn="r"/>
                      <a:endParaRPr lang="fr-FR" sz="1800" b="1" kern="1200" dirty="0">
                        <a:solidFill>
                          <a:schemeClr val="lt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Arial" pitchFamily="34" charset="0"/>
                      </a:endParaRPr>
                    </a:p>
                  </a:txBody>
                  <a:tcPr marT="144000" marB="144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Concours 2026</a:t>
                      </a:r>
                    </a:p>
                  </a:txBody>
                  <a:tcPr marT="144000" marB="144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2320">
                <a:tc>
                  <a:txBody>
                    <a:bodyPr/>
                    <a:lstStyle/>
                    <a:p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Nombre d’écoles</a:t>
                      </a:r>
                    </a:p>
                  </a:txBody>
                  <a:tcPr marT="144000" marB="144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45</a:t>
                      </a:r>
                    </a:p>
                  </a:txBody>
                  <a:tcPr marT="144000" marB="144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640">
                <a:tc>
                  <a:txBody>
                    <a:bodyPr/>
                    <a:lstStyle/>
                    <a:p>
                      <a:pPr algn="r"/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Nombre d’étudiants passant le concours ATS </a:t>
                      </a:r>
                    </a:p>
                  </a:txBody>
                  <a:tcPr marT="144000" marB="144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1066</a:t>
                      </a:r>
                    </a:p>
                  </a:txBody>
                  <a:tcPr marT="144000" marB="144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320">
                <a:tc>
                  <a:txBody>
                    <a:bodyPr/>
                    <a:lstStyle/>
                    <a:p>
                      <a:r>
                        <a:rPr lang="fr-FR" sz="180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Nombre de places offertes</a:t>
                      </a:r>
                    </a:p>
                  </a:txBody>
                  <a:tcPr marT="144000" marB="144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Arial" pitchFamily="34" charset="0"/>
                        </a:rPr>
                        <a:t>516</a:t>
                      </a:r>
                    </a:p>
                  </a:txBody>
                  <a:tcPr marT="144000" marB="144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spect="1"/>
          </p:cNvSpPr>
          <p:nvPr>
            <p:ph type="title"/>
          </p:nvPr>
        </p:nvSpPr>
        <p:spPr>
          <a:xfrm>
            <a:off x="206115" y="340025"/>
            <a:ext cx="4950501" cy="954107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Quelques exemples d’Écoles d’ingénieur accessibles</a:t>
            </a:r>
          </a:p>
        </p:txBody>
      </p:sp>
      <p:sp>
        <p:nvSpPr>
          <p:cNvPr id="3" name="Espace réservé du contenu 2"/>
          <p:cNvSpPr>
            <a:spLocks noGrp="1" noChangeAspect="1"/>
          </p:cNvSpPr>
          <p:nvPr>
            <p:ph idx="1"/>
          </p:nvPr>
        </p:nvSpPr>
        <p:spPr>
          <a:xfrm>
            <a:off x="372854" y="1413850"/>
            <a:ext cx="8898562" cy="64807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fr-FR" sz="1600" b="1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Sur concours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Écoles Centrales 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 Lille, de Nantes, de Marseille ;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Écoles des Mines 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de Paris, d’Alès, Douai ;</a:t>
            </a:r>
            <a:endParaRPr lang="fr-FR" sz="1600" dirty="0">
              <a:solidFill>
                <a:srgbClr val="0033CC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spcBef>
                <a:spcPts val="0"/>
              </a:spcBef>
            </a:pP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Arts et Métiers</a:t>
            </a:r>
          </a:p>
          <a:p>
            <a:pPr lvl="1">
              <a:spcBef>
                <a:spcPts val="0"/>
              </a:spcBef>
            </a:pP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École Spéciale des Travaux Publics (</a:t>
            </a: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ESTP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SIGMA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 Clermont</a:t>
            </a:r>
            <a:endParaRPr lang="fr-FR" sz="16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spcBef>
                <a:spcPts val="0"/>
              </a:spcBef>
            </a:pP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Réseau </a:t>
            </a: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Polytech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(Tours, Orléans, Lille, 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N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ice…)</a:t>
            </a:r>
          </a:p>
          <a:p>
            <a:pPr lvl="1">
              <a:spcBef>
                <a:spcPts val="0"/>
              </a:spcBef>
            </a:pP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ECAM</a:t>
            </a:r>
            <a:endParaRPr lang="fr-FR" sz="16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spcBef>
                <a:spcPts val="0"/>
              </a:spcBef>
            </a:pP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………</a:t>
            </a:r>
            <a:endParaRPr lang="fr-FR" sz="1600" dirty="0">
              <a:solidFill>
                <a:srgbClr val="0033CC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0"/>
              </a:spcBef>
            </a:pPr>
            <a:r>
              <a:rPr lang="fr-FR" sz="1600" b="1" dirty="0">
                <a:solidFill>
                  <a:schemeClr val="accent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Sur dossier</a:t>
            </a:r>
          </a:p>
          <a:p>
            <a:pPr lvl="1">
              <a:spcBef>
                <a:spcPts val="0"/>
              </a:spcBef>
            </a:pP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Grenoble </a:t>
            </a: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INPG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(ENSE3, PAGORA, PHELMA, ESISAR)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INSA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(Lyon, Toulouse, …)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Arts et Métiers Paris Tech 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(alternance)</a:t>
            </a:r>
          </a:p>
          <a:p>
            <a:pPr lvl="1">
              <a:spcBef>
                <a:spcPts val="0"/>
              </a:spcBef>
            </a:pPr>
            <a:r>
              <a:rPr lang="fr-FR" sz="1600" b="1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Écoles des Mines </a:t>
            </a: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d’Albi, Alès, Nantes (alternance)</a:t>
            </a:r>
          </a:p>
          <a:p>
            <a:pPr lvl="1">
              <a:spcBef>
                <a:spcPts val="0"/>
              </a:spcBef>
            </a:pP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École nationale d’ingénieurs de St Étienne (</a:t>
            </a:r>
            <a:r>
              <a:rPr lang="fr-FR" sz="1600" b="1" dirty="0">
                <a:ea typeface="Verdana" panose="020B0604030504040204" pitchFamily="34" charset="0"/>
                <a:cs typeface="Verdana" panose="020B0604030504040204" pitchFamily="34" charset="0"/>
              </a:rPr>
              <a:t>ENISE</a:t>
            </a:r>
            <a:r>
              <a:rPr lang="fr-FR" sz="1600" dirty="0"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fr-FR" sz="16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>
              <a:spcBef>
                <a:spcPts val="0"/>
              </a:spcBef>
              <a:tabLst>
                <a:tab pos="8885238" algn="l"/>
              </a:tabLst>
            </a:pP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Universités Technologique : de Compiègne (UTC),</a:t>
            </a:r>
          </a:p>
          <a:p>
            <a:pPr marL="457200" lvl="1" indent="0">
              <a:spcBef>
                <a:spcPts val="0"/>
              </a:spcBef>
              <a:buNone/>
              <a:tabLst>
                <a:tab pos="8885238" algn="l"/>
              </a:tabLst>
            </a:pPr>
            <a:r>
              <a:rPr lang="fr-FR" sz="16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 Troyes (UTT), de Belfort Montbéliard (UTBM)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fr-FR" sz="14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………</a:t>
            </a:r>
            <a:endParaRPr lang="fr-FR" sz="1400" dirty="0">
              <a:solidFill>
                <a:srgbClr val="0033CC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1C35B4F-B357-1852-DE7A-D37497451ED6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263460" y="337804"/>
            <a:ext cx="4617079" cy="954107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 Détails des Intégrations depuis 7 ans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AB1D70F-3E19-04F6-C472-F2365D10E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96" y="32240"/>
            <a:ext cx="2060203" cy="190664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4E4628-290A-AB0A-AE35-B5396629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50" y="1938888"/>
            <a:ext cx="2641314" cy="41076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63DF4AE-6CB9-174D-8672-766DEA3FC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559" y="1938888"/>
            <a:ext cx="2641314" cy="426459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E9D46B9-98A4-7C99-8E95-291B81BE2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919" y="1938888"/>
            <a:ext cx="2558718" cy="363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1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903B6-5FCA-4953-88ED-9B7A77D3B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1D1AEA2-DFD5-6CA5-D981-019BD0BEF7EE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2263460" y="337804"/>
            <a:ext cx="4617079" cy="954107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 Détails des Intégrations depuis 7 ans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3CEA8D1-7316-ABA6-EAD4-AFA5B6A00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96" y="32240"/>
            <a:ext cx="2060203" cy="190664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109454-6C84-6AFE-5E20-274EC40AB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75" y="1938888"/>
            <a:ext cx="2641314" cy="39097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A8345A-2F8E-9117-A6CC-6D9630011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1612" y="1223480"/>
            <a:ext cx="2641314" cy="55132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6E84075-D44C-0C29-50D2-43C6DE4B4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6129" y="1771716"/>
            <a:ext cx="2758539" cy="21220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CEC0231-F98E-0755-A72C-FB72158AD9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3419"/>
          <a:stretch>
            <a:fillRect/>
          </a:stretch>
        </p:blipFill>
        <p:spPr>
          <a:xfrm>
            <a:off x="6206128" y="3893778"/>
            <a:ext cx="2758539" cy="8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63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922" y="453584"/>
            <a:ext cx="7004739" cy="2677656"/>
          </a:xfr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fr-FR" sz="2800" b="1" dirty="0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rPr>
              <a:t>Répartition des cours en ATS</a:t>
            </a: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spcBef>
                <a:spcPct val="0"/>
              </a:spcBef>
              <a:buNone/>
            </a:pPr>
            <a:endParaRPr lang="fr-FR" sz="2800" b="1" dirty="0">
              <a:ln w="12700" cmpd="sng">
                <a:solidFill>
                  <a:schemeClr val="tx2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Graphique 7">
                <a:extLst>
                  <a:ext uri="{FF2B5EF4-FFF2-40B4-BE49-F238E27FC236}">
                    <a16:creationId xmlns:a16="http://schemas.microsoft.com/office/drawing/2014/main" id="{3522C6ED-F47A-6D0A-C8D5-5B819955DF0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20034209"/>
                  </p:ext>
                </p:extLst>
              </p:nvPr>
            </p:nvGraphicFramePr>
            <p:xfrm>
              <a:off x="588298" y="1395544"/>
              <a:ext cx="5475818" cy="384598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Graphique 7">
                <a:extLst>
                  <a:ext uri="{FF2B5EF4-FFF2-40B4-BE49-F238E27FC236}">
                    <a16:creationId xmlns:a16="http://schemas.microsoft.com/office/drawing/2014/main" id="{3522C6ED-F47A-6D0A-C8D5-5B819955DF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88298" y="1395544"/>
                <a:ext cx="5475818" cy="38459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67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90AB86D-995D-6926-BDE5-7768CFE6623D}"/>
              </a:ext>
            </a:extLst>
          </p:cNvPr>
          <p:cNvSpPr txBox="1"/>
          <p:nvPr/>
        </p:nvSpPr>
        <p:spPr>
          <a:xfrm>
            <a:off x="423472" y="866108"/>
            <a:ext cx="6167596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>
              <a:spcBef>
                <a:spcPct val="0"/>
              </a:spcBef>
              <a:buNone/>
              <a:defRPr sz="2800" b="1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Candidature en prépa ATS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B0A25E-F88C-A515-CAA5-CCD67ADE4A05}"/>
              </a:ext>
            </a:extLst>
          </p:cNvPr>
          <p:cNvSpPr txBox="1"/>
          <p:nvPr/>
        </p:nvSpPr>
        <p:spPr>
          <a:xfrm>
            <a:off x="1277420" y="3110034"/>
            <a:ext cx="5779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ambria Math" panose="02040503050406030204" pitchFamily="18" charset="0"/>
              <a:buChar char="⤷"/>
            </a:pPr>
            <a:r>
              <a:rPr lang="fr-FR" dirty="0"/>
              <a:t>À compléter par l’</a:t>
            </a:r>
            <a:r>
              <a:rPr lang="fr-FR" dirty="0" err="1"/>
              <a:t>étudiant.e</a:t>
            </a:r>
            <a:r>
              <a:rPr lang="fr-FR" dirty="0"/>
              <a:t> et par l’équipe pédagogique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3A3794-6018-84E6-4CE4-BCDC2DD7E247}"/>
              </a:ext>
            </a:extLst>
          </p:cNvPr>
          <p:cNvSpPr txBox="1"/>
          <p:nvPr/>
        </p:nvSpPr>
        <p:spPr>
          <a:xfrm>
            <a:off x="877080" y="1876548"/>
            <a:ext cx="61675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accent2"/>
                </a:solidFill>
              </a:rPr>
              <a:t>Sur Dossier :</a:t>
            </a:r>
          </a:p>
          <a:p>
            <a:pPr algn="ctr"/>
            <a:r>
              <a:rPr lang="fr-FR" sz="2000" b="1" dirty="0">
                <a:solidFill>
                  <a:schemeClr val="accent2"/>
                </a:solidFill>
              </a:rPr>
              <a:t>Téléchargeable sur le site des lycées d’accueil ou à retirer auprès de leur service de scolarité.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E5CBB0-B2F7-82A0-8473-36507CF1218B}"/>
              </a:ext>
            </a:extLst>
          </p:cNvPr>
          <p:cNvSpPr txBox="1"/>
          <p:nvPr/>
        </p:nvSpPr>
        <p:spPr>
          <a:xfrm>
            <a:off x="1277420" y="3834877"/>
            <a:ext cx="310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285750" indent="-285750">
              <a:buFont typeface="Cambria Math" panose="02040503050406030204" pitchFamily="18" charset="0"/>
              <a:buChar char="⤷"/>
            </a:lvl1pPr>
          </a:lstStyle>
          <a:p>
            <a:r>
              <a:rPr lang="fr-FR" dirty="0"/>
              <a:t>3 vœux maxi par </a:t>
            </a:r>
            <a:r>
              <a:rPr lang="fr-FR" dirty="0" err="1"/>
              <a:t>étudiant.e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956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Espace réservé du contenu 2"/>
          <p:cNvSpPr>
            <a:spLocks noGrp="1"/>
          </p:cNvSpPr>
          <p:nvPr>
            <p:ph idx="4294967295"/>
          </p:nvPr>
        </p:nvSpPr>
        <p:spPr>
          <a:xfrm>
            <a:off x="528403" y="1413178"/>
            <a:ext cx="8686800" cy="5043487"/>
          </a:xfrm>
          <a:noFill/>
        </p:spPr>
        <p:txBody>
          <a:bodyPr>
            <a:normAutofit fontScale="70000" lnSpcReduction="20000"/>
          </a:bodyPr>
          <a:lstStyle/>
          <a:p>
            <a:pPr lvl="1" eaLnBrk="1" hangingPunct="1"/>
            <a:r>
              <a:rPr lang="fr-FR" sz="20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Tous les détails sur l’ATS,</a:t>
            </a:r>
          </a:p>
          <a:p>
            <a:pPr lvl="1" eaLnBrk="1" hangingPunct="1"/>
            <a:r>
              <a:rPr lang="fr-FR" sz="20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Les débouchés</a:t>
            </a:r>
          </a:p>
          <a:p>
            <a:pPr lvl="1" eaLnBrk="1" hangingPunct="1"/>
            <a:r>
              <a:rPr lang="fr-FR" sz="20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Les modalités de recrutement</a:t>
            </a:r>
          </a:p>
          <a:p>
            <a:pPr marL="457200" lvl="1" indent="0" eaLnBrk="1" hangingPunct="1">
              <a:buNone/>
            </a:pPr>
            <a:endParaRPr lang="fr-FR" sz="2000" dirty="0">
              <a:solidFill>
                <a:schemeClr val="tx1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316288" indent="-3316288">
              <a:buNone/>
            </a:pPr>
            <a:r>
              <a:rPr lang="fr-FR" sz="2400" b="1" dirty="0">
                <a:solidFill>
                  <a:schemeClr val="tx2"/>
                </a:solidFill>
                <a:latin typeface="+mj-lt"/>
              </a:rPr>
              <a:t>Sur les sites internet des lycées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tx2"/>
                </a:solidFill>
                <a:latin typeface="+mj-lt"/>
              </a:rPr>
              <a:t> Argouges à Grenoble :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tx2"/>
                </a:solidFill>
                <a:latin typeface="+mj-lt"/>
              </a:rPr>
              <a:t>	https://argouges.ent.auvergnerhonealpes.fr</a:t>
            </a:r>
          </a:p>
          <a:p>
            <a:pPr marL="0" indent="0">
              <a:buNone/>
            </a:pPr>
            <a:endParaRPr lang="fr-FR" sz="2400" b="1" dirty="0">
              <a:solidFill>
                <a:schemeClr val="tx2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schemeClr val="tx2"/>
                </a:solidFill>
                <a:latin typeface="+mj-lt"/>
              </a:rPr>
              <a:t>Algoud-Laffemas à Valence :</a:t>
            </a:r>
          </a:p>
          <a:p>
            <a:pPr marL="0" indent="0">
              <a:buNone/>
            </a:pPr>
            <a:r>
              <a:rPr lang="fr-FR" sz="2400" b="1" dirty="0">
                <a:solidFill>
                  <a:schemeClr val="tx2"/>
                </a:solidFill>
                <a:latin typeface="+mj-lt"/>
              </a:rPr>
              <a:t>	https://algoud-laffemas.ent.auvergnerhonealpes.fr</a:t>
            </a:r>
          </a:p>
          <a:p>
            <a:pPr marL="0" indent="0">
              <a:buNone/>
            </a:pPr>
            <a:endParaRPr lang="fr-FR" sz="2900" b="1" dirty="0">
              <a:solidFill>
                <a:srgbClr val="0033CC"/>
              </a:solidFill>
              <a:latin typeface="+mj-lt"/>
            </a:endParaRPr>
          </a:p>
          <a:p>
            <a:pPr>
              <a:buNone/>
            </a:pPr>
            <a:r>
              <a:rPr lang="fr-FR" sz="3600" b="1" i="1" dirty="0">
                <a:solidFill>
                  <a:schemeClr val="tx2"/>
                </a:solidFill>
                <a:latin typeface="+mj-lt"/>
              </a:rPr>
              <a:t>Pour le concours et les écoles :</a:t>
            </a:r>
          </a:p>
          <a:p>
            <a:pPr algn="ctr">
              <a:buNone/>
            </a:pPr>
            <a:r>
              <a:rPr lang="fr-FR" sz="3000" b="1" dirty="0">
                <a:solidFill>
                  <a:schemeClr val="accent1"/>
                </a:solidFill>
                <a:latin typeface="+mj-lt"/>
              </a:rPr>
              <a:t>http://concours.ensea.fr/</a:t>
            </a:r>
          </a:p>
          <a:p>
            <a:pPr algn="ctr">
              <a:buNone/>
            </a:pPr>
            <a:endParaRPr lang="fr-FR" sz="2400" b="1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fr-FR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	</a:t>
            </a:r>
            <a:endParaRPr lang="fr-FR" sz="2800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pPr eaLnBrk="1" hangingPunct="1"/>
            <a:endParaRPr lang="fr-FR" b="1" dirty="0">
              <a:solidFill>
                <a:srgbClr val="0070C0"/>
              </a:solidFill>
              <a:latin typeface="+mj-lt"/>
            </a:endParaRPr>
          </a:p>
          <a:p>
            <a:pPr eaLnBrk="1" hangingPunct="1">
              <a:buFont typeface="Wingdings 2" pitchFamily="18" charset="2"/>
              <a:buNone/>
            </a:pPr>
            <a:endParaRPr lang="fr-FR" b="1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4BB8E34-3F14-2054-0C78-30FD3A1BDF8B}"/>
              </a:ext>
            </a:extLst>
          </p:cNvPr>
          <p:cNvSpPr txBox="1"/>
          <p:nvPr/>
        </p:nvSpPr>
        <p:spPr>
          <a:xfrm>
            <a:off x="713703" y="401335"/>
            <a:ext cx="544091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>
              <a:spcBef>
                <a:spcPct val="0"/>
              </a:spcBef>
              <a:buNone/>
              <a:defRPr sz="2800" b="1">
                <a:ln w="12700" cmpd="sng">
                  <a:solidFill>
                    <a:schemeClr val="tx2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/>
              <a:t>Informations complémentaires</a:t>
            </a:r>
          </a:p>
        </p:txBody>
      </p:sp>
    </p:spTree>
    <p:extLst>
      <p:ext uri="{BB962C8B-B14F-4D97-AF65-F5344CB8AC3E}">
        <p14:creationId xmlns:p14="http://schemas.microsoft.com/office/powerpoint/2010/main" val="357888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619954-3C9D-4F6C-AA20-B80C30B76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000" y="-22933"/>
            <a:ext cx="6840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3132A5E-0CEF-426D-8C2A-991C3C0FA37D}"/>
              </a:ext>
            </a:extLst>
          </p:cNvPr>
          <p:cNvSpPr txBox="1"/>
          <p:nvPr/>
        </p:nvSpPr>
        <p:spPr>
          <a:xfrm>
            <a:off x="508179" y="-22933"/>
            <a:ext cx="492443" cy="69916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vert270" wrap="square" rtlCol="0" anchor="ctr" anchorCtr="0">
            <a:spAutoFit/>
          </a:bodyPr>
          <a:lstStyle/>
          <a:p>
            <a:pPr algn="ctr"/>
            <a:r>
              <a:rPr lang="fr-FR" sz="200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Où trouver une ATS Ingénierie industrielle ?</a:t>
            </a:r>
          </a:p>
        </p:txBody>
      </p:sp>
    </p:spTree>
    <p:extLst>
      <p:ext uri="{BB962C8B-B14F-4D97-AF65-F5344CB8AC3E}">
        <p14:creationId xmlns:p14="http://schemas.microsoft.com/office/powerpoint/2010/main" val="10106075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leu chau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Verre givré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396</TotalTime>
  <Words>545</Words>
  <Application>Microsoft Office PowerPoint</Application>
  <PresentationFormat>Affichage à l'écran (4:3)</PresentationFormat>
  <Paragraphs>124</Paragraphs>
  <Slides>13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Verdana</vt:lpstr>
      <vt:lpstr>Wingdings</vt:lpstr>
      <vt:lpstr>Wingdings 2</vt:lpstr>
      <vt:lpstr>Wingdings 3</vt:lpstr>
      <vt:lpstr>Facette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Deux voies d’accès aux écoles d’ingénieur à l’issue d’une ATS</vt:lpstr>
      <vt:lpstr>Quelques exemples d’Écoles d’ingénieur accessibles</vt:lpstr>
      <vt:lpstr> Détails des Intégrations depuis 7 ans</vt:lpstr>
      <vt:lpstr> Détails des Intégrations depuis 7 ans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catherine</dc:creator>
  <cp:lastModifiedBy>catherine coquaz</cp:lastModifiedBy>
  <cp:revision>26</cp:revision>
  <dcterms:created xsi:type="dcterms:W3CDTF">2010-10-27T08:41:48Z</dcterms:created>
  <dcterms:modified xsi:type="dcterms:W3CDTF">2026-09-25T14:04:30Z</dcterms:modified>
</cp:coreProperties>
</file>